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9144000" cy="51435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indent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indent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indent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indent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6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143000" y="841770"/>
            <a:ext cx="6858000" cy="179069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2701526"/>
            <a:ext cx="6858000" cy="124182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E8B63-D94A-4501-B016-2C45B417E24C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C5647-4C97-488B-BC15-7AFBB5356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43B84-3D3B-4295-923A-B00D9D0432F1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05168-B38E-4E40-88FF-68465E7DF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273843"/>
            <a:ext cx="1971675" cy="4358877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48" y="273843"/>
            <a:ext cx="5800725" cy="4358877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E6AAE-DF12-4B35-8692-24352B04CE38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F2FC1-D5D1-4E1A-930A-7CE75734F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1AD16-2ABC-412C-9306-80A4BA5CEDCA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F72E2-EB9E-4127-9134-1FAD5E718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886" y="1282302"/>
            <a:ext cx="7886700" cy="213955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6" y="3442096"/>
            <a:ext cx="7886700" cy="112513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7DA26-70DB-4C57-BC92-6A31ECBCCEE3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AAF6C-EFA8-41C0-B2F7-DCA57702C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48" y="1369217"/>
            <a:ext cx="3886200" cy="3263502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17"/>
            <a:ext cx="3886200" cy="3263502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30228-A4D8-4D50-9E11-73C9924BE1FA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2916A-BAAB-4349-80C4-31434C2AC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39" y="273843"/>
            <a:ext cx="7886700" cy="994170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0" y="1260870"/>
            <a:ext cx="3868338" cy="6179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0" y="1878804"/>
            <a:ext cx="3868338" cy="2763439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0"/>
            <a:ext cx="3887389" cy="6179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1878804"/>
            <a:ext cx="3887389" cy="2763439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22EC1-681E-481E-9812-57A94922767D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0534B-8A7D-49AA-A288-8FFB0FB87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752CB-9D1A-498E-A87A-E31BDD456229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08BF9-29B6-4E5A-90EB-68AD3C6A9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3C762-9E00-42C8-AB7E-D5C9F9833EE0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CDBD-E26F-4C4B-9F41-FBA920711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39" y="342900"/>
            <a:ext cx="2949176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89" y="740566"/>
            <a:ext cx="4629150" cy="365521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39" y="1543050"/>
            <a:ext cx="2949176" cy="285868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2CFB3-2BB9-49DF-B028-1444C5B45D91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80466-7A2E-48B3-897E-C516B3649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39" y="342900"/>
            <a:ext cx="2949176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887389" y="740566"/>
            <a:ext cx="4629150" cy="365521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39" y="1543050"/>
            <a:ext cx="2949176" cy="285868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C8148-DD08-4BA0-9BC8-4FC1BCFCAF0F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0FB8B-F022-4BDD-A65D-FA270921B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050"/>
            <a:ext cx="78867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8425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4767263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kern="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>
              <a:defRPr/>
            </a:pPr>
            <a:fld id="{B951F63B-0E4D-4590-9665-26768E195C4D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4767263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kern="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3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kern="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>
              <a:defRPr/>
            </a:pPr>
            <a:fld id="{26CDB590-EF7B-4E91-9CD2-4BFC64AB1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5pPr>
      <a:lvl6pPr marL="4572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6pPr>
      <a:lvl7pPr marL="9144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7pPr>
      <a:lvl8pPr marL="13716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8pPr>
      <a:lvl9pPr marL="18288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069796" name="Shape"/>
          <p:cNvSpPr/>
          <p:nvPr/>
        </p:nvSpPr>
        <p:spPr bwMode="auto">
          <a:xfrm>
            <a:off x="161925" y="109538"/>
            <a:ext cx="8858250" cy="4900612"/>
          </a:xfrm>
          <a:prstGeom prst="rect">
            <a:avLst/>
          </a:prstGeom>
          <a:noFill/>
          <a:ln w="12699" cap="flat" cmpd="sng" algn="ctr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1661127" name="Shape"/>
          <p:cNvSpPr txBox="1"/>
          <p:nvPr/>
        </p:nvSpPr>
        <p:spPr bwMode="auto">
          <a:xfrm>
            <a:off x="866775" y="190500"/>
            <a:ext cx="7343775" cy="639763"/>
          </a:xfrm>
          <a:prstGeom prst="rect">
            <a:avLst/>
          </a:prstGeom>
          <a:noFill/>
        </p:spPr>
        <p:txBody>
          <a:bodyPr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>
                <a:solidFill>
                  <a:srgbClr val="CF4520"/>
                </a:solidFill>
                <a:latin typeface="PT Astra Serif"/>
                <a:ea typeface="PT Astra Serif"/>
                <a:cs typeface="PT Astra Serif"/>
              </a:rPr>
              <a:t>                                      </a:t>
            </a:r>
            <a:r>
              <a:rPr lang="ru-RU" b="1" kern="0">
                <a:solidFill>
                  <a:srgbClr val="8767D9"/>
                </a:solidFill>
                <a:latin typeface="PT Astra Serif"/>
                <a:ea typeface="PT Astra Serif"/>
                <a:cs typeface="PT Astra Serif"/>
              </a:rPr>
              <a:t>РАБОТАЕТЕ НА СЕБЯ?</a:t>
            </a:r>
            <a:endParaRPr lang="ru-RU" sz="1600" b="1" kern="0">
              <a:solidFill>
                <a:srgbClr val="8767D9"/>
              </a:solidFill>
              <a:latin typeface="PT Astra Serif"/>
              <a:ea typeface="PT Astra Serif"/>
              <a:cs typeface="PT Astra Serif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>
                <a:solidFill>
                  <a:srgbClr val="8767D9"/>
                </a:solidFill>
                <a:latin typeface="PT Astra Serif"/>
                <a:ea typeface="PT Astra Serif"/>
                <a:cs typeface="PT Astra Serif"/>
              </a:rPr>
              <a:t>        Делайте это легально - оформите САМОЗАНЯТОСТЬ</a:t>
            </a:r>
            <a:endParaRPr lang="ru-RU" sz="2400" b="1" kern="0">
              <a:solidFill>
                <a:srgbClr val="8767D9"/>
              </a:solidFill>
              <a:latin typeface="PT Astra Serif"/>
              <a:cs typeface="PT Astra Serif"/>
            </a:endParaRPr>
          </a:p>
        </p:txBody>
      </p:sp>
      <p:sp>
        <p:nvSpPr>
          <p:cNvPr id="504266326" name="Shape"/>
          <p:cNvSpPr txBox="1"/>
          <p:nvPr/>
        </p:nvSpPr>
        <p:spPr bwMode="auto">
          <a:xfrm>
            <a:off x="468313" y="831850"/>
            <a:ext cx="8247062" cy="639763"/>
          </a:xfrm>
          <a:prstGeom prst="rect">
            <a:avLst/>
          </a:prstGeom>
          <a:noFill/>
        </p:spPr>
        <p:txBody>
          <a:bodyPr anchor="ctr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>
                <a:solidFill>
                  <a:schemeClr val="tx2"/>
                </a:solidFill>
                <a:latin typeface="PT Astra Serif"/>
                <a:ea typeface="PT Astra Serif"/>
                <a:cs typeface="PT Astra Serif"/>
              </a:rPr>
              <a:t>          </a:t>
            </a:r>
            <a:r>
              <a:rPr lang="ru-RU" b="1" kern="0">
                <a:solidFill>
                  <a:srgbClr val="434D62"/>
                </a:solidFill>
                <a:latin typeface="PT Astra Serif"/>
                <a:ea typeface="PT Astra Serif"/>
                <a:cs typeface="PT Astra Serif"/>
              </a:rPr>
              <a:t>Самозанятость — это законная предпринимательская деятельность, для которой не нужно оформлять статус индивидуального предпринимателя</a:t>
            </a:r>
            <a:endParaRPr lang="ru-RU" sz="1500" b="1" kern="0">
              <a:solidFill>
                <a:srgbClr val="434D62"/>
              </a:solidFill>
              <a:latin typeface="PT Astra Serif"/>
              <a:cs typeface="PT Astra Serif"/>
            </a:endParaRPr>
          </a:p>
        </p:txBody>
      </p:sp>
      <p:sp>
        <p:nvSpPr>
          <p:cNvPr id="13316" name="TextBox 63"/>
          <p:cNvSpPr txBox="1">
            <a:spLocks noChangeShapeType="1"/>
          </p:cNvSpPr>
          <p:nvPr/>
        </p:nvSpPr>
        <p:spPr bwMode="auto">
          <a:xfrm>
            <a:off x="528638" y="1528763"/>
            <a:ext cx="373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D2D80"/>
                </a:solidFill>
                <a:latin typeface="PT Astra Serif"/>
                <a:ea typeface="PT Astra Serif"/>
                <a:cs typeface="PT Astra Serif"/>
              </a:rPr>
              <a:t>Преимущества</a:t>
            </a:r>
            <a:endParaRPr lang="ru-RU" sz="1400">
              <a:solidFill>
                <a:srgbClr val="0D2D80"/>
              </a:solidFill>
              <a:latin typeface="PT Astra Serif"/>
              <a:ea typeface="PT Astra Serif"/>
              <a:cs typeface="PT Astra Serif"/>
            </a:endParaRPr>
          </a:p>
        </p:txBody>
      </p:sp>
      <p:sp>
        <p:nvSpPr>
          <p:cNvPr id="2015214288" name="Shape"/>
          <p:cNvSpPr txBox="1"/>
          <p:nvPr/>
        </p:nvSpPr>
        <p:spPr bwMode="auto">
          <a:xfrm>
            <a:off x="4805363" y="1519238"/>
            <a:ext cx="3854450" cy="304800"/>
          </a:xfrm>
          <a:prstGeom prst="rect">
            <a:avLst/>
          </a:prstGeom>
          <a:noFill/>
        </p:spPr>
        <p:txBody>
          <a:bodyPr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>
                <a:solidFill>
                  <a:srgbClr val="0D2D80"/>
                </a:solidFill>
                <a:latin typeface="PT Astra Serif"/>
                <a:ea typeface="PT Astra Serif"/>
                <a:cs typeface="PT Astra Serif"/>
              </a:rPr>
              <a:t>Условия</a:t>
            </a:r>
            <a:endParaRPr lang="ru-RU" sz="1400" kern="0">
              <a:solidFill>
                <a:srgbClr val="CF4520"/>
              </a:solidFill>
              <a:latin typeface="PT Astra Serif"/>
              <a:cs typeface="PT Astra Serif"/>
            </a:endParaRPr>
          </a:p>
        </p:txBody>
      </p:sp>
      <p:sp>
        <p:nvSpPr>
          <p:cNvPr id="1886941431" name="Shape"/>
          <p:cNvSpPr txBox="1"/>
          <p:nvPr/>
        </p:nvSpPr>
        <p:spPr bwMode="auto">
          <a:xfrm>
            <a:off x="442913" y="1833563"/>
            <a:ext cx="4238625" cy="297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17488" indent="-217488">
              <a:spcAft>
                <a:spcPts val="563"/>
              </a:spcAft>
              <a:buFont typeface="Wingdings" pitchFamily="2" charset="2"/>
              <a:buChar char="ü"/>
            </a:pPr>
            <a:r>
              <a:rPr lang="ru-RU" sz="1200" b="1">
                <a:solidFill>
                  <a:srgbClr val="262626"/>
                </a:solidFill>
                <a:latin typeface="PT Astra Serif"/>
                <a:ea typeface="PT Astra Serif"/>
                <a:cs typeface="PT Astra Serif"/>
              </a:rPr>
              <a:t>Возможность заниматься трудовой деятельностью легально </a:t>
            </a:r>
            <a:endParaRPr lang="ru-RU" b="1">
              <a:solidFill>
                <a:srgbClr val="262626"/>
              </a:solidFill>
              <a:latin typeface="PT Astra Serif"/>
              <a:ea typeface="PT Astra Serif"/>
              <a:cs typeface="PT Astra Serif"/>
            </a:endParaRPr>
          </a:p>
          <a:p>
            <a:pPr marL="217488" indent="-217488">
              <a:spcAft>
                <a:spcPts val="563"/>
              </a:spcAft>
              <a:buFont typeface="Wingdings" pitchFamily="2" charset="2"/>
              <a:buChar char="ü"/>
            </a:pPr>
            <a:r>
              <a:rPr lang="ru-RU" sz="1200" b="1">
                <a:solidFill>
                  <a:srgbClr val="262626"/>
                </a:solidFill>
                <a:latin typeface="PT Astra Serif"/>
                <a:ea typeface="PT Astra Serif"/>
                <a:cs typeface="PT Astra Serif"/>
              </a:rPr>
              <a:t>Гибкий график работы</a:t>
            </a:r>
            <a:endParaRPr lang="ru-RU" b="1">
              <a:solidFill>
                <a:srgbClr val="262626"/>
              </a:solidFill>
              <a:latin typeface="PT Astra Serif"/>
              <a:ea typeface="PT Astra Serif"/>
              <a:cs typeface="PT Astra Serif"/>
            </a:endParaRPr>
          </a:p>
          <a:p>
            <a:pPr marL="217488" indent="-217488">
              <a:spcAft>
                <a:spcPts val="563"/>
              </a:spcAft>
              <a:buFont typeface="Wingdings" pitchFamily="2" charset="2"/>
              <a:buChar char="ü"/>
            </a:pPr>
            <a:r>
              <a:rPr lang="ru-RU" sz="1200" b="1">
                <a:solidFill>
                  <a:srgbClr val="262626"/>
                </a:solidFill>
                <a:latin typeface="PT Astra Serif"/>
                <a:ea typeface="PT Astra Serif"/>
                <a:cs typeface="PT Astra Serif"/>
              </a:rPr>
              <a:t>Независимость от работодателя (возможность   самостоятельно выбирать заказчиков, проекты,  устанавливать размер гонорара за свою работу) </a:t>
            </a:r>
            <a:endParaRPr lang="ru-RU" b="1">
              <a:solidFill>
                <a:srgbClr val="262626"/>
              </a:solidFill>
              <a:latin typeface="PT Astra Serif"/>
              <a:ea typeface="PT Astra Serif"/>
              <a:cs typeface="PT Astra Serif"/>
            </a:endParaRPr>
          </a:p>
          <a:p>
            <a:pPr marL="217488" indent="-217488">
              <a:spcAft>
                <a:spcPts val="563"/>
              </a:spcAft>
              <a:buFont typeface="Wingdings" pitchFamily="2" charset="2"/>
              <a:buChar char="ü"/>
            </a:pPr>
            <a:r>
              <a:rPr lang="ru-RU" sz="1200" b="1">
                <a:solidFill>
                  <a:srgbClr val="262626"/>
                </a:solidFill>
                <a:latin typeface="PT Astra Serif"/>
                <a:ea typeface="PT Astra Serif"/>
                <a:cs typeface="PT Astra Serif"/>
              </a:rPr>
              <a:t>Отсутствие ограничений по месту работы (возможность работать из любой точки мира)</a:t>
            </a:r>
          </a:p>
          <a:p>
            <a:pPr marL="217488" indent="-217488">
              <a:spcAft>
                <a:spcPts val="563"/>
              </a:spcAft>
              <a:buFont typeface="Wingdings" pitchFamily="2" charset="2"/>
              <a:buChar char="ü"/>
            </a:pPr>
            <a:r>
              <a:rPr lang="ru-RU" sz="1200" b="1">
                <a:solidFill>
                  <a:srgbClr val="262626"/>
                </a:solidFill>
                <a:latin typeface="PT Astra Serif"/>
                <a:ea typeface="PT Astra Serif"/>
                <a:cs typeface="PT Astra Serif"/>
              </a:rPr>
              <a:t>Простая регистрация (через мобильное приложение)</a:t>
            </a:r>
            <a:endParaRPr lang="ru-RU" b="1">
              <a:solidFill>
                <a:srgbClr val="262626"/>
              </a:solidFill>
              <a:latin typeface="PT Astra Serif"/>
              <a:ea typeface="PT Astra Serif"/>
              <a:cs typeface="PT Astra Serif"/>
            </a:endParaRPr>
          </a:p>
          <a:p>
            <a:pPr marL="217488" indent="-217488">
              <a:spcAft>
                <a:spcPts val="563"/>
              </a:spcAft>
              <a:buFont typeface="Wingdings" pitchFamily="2" charset="2"/>
              <a:buChar char="ü"/>
            </a:pPr>
            <a:r>
              <a:rPr lang="ru-RU" sz="1200" b="1">
                <a:solidFill>
                  <a:srgbClr val="262626"/>
                </a:solidFill>
                <a:latin typeface="PT Astra Serif"/>
                <a:ea typeface="PT Astra Serif"/>
                <a:cs typeface="PT Astra Serif"/>
              </a:rPr>
              <a:t>Низкие налоги на доход (4 % при работе с физическими лицами, 6 % - с юридическими лицами)</a:t>
            </a:r>
          </a:p>
          <a:p>
            <a:pPr marL="217488" indent="-217488">
              <a:spcAft>
                <a:spcPts val="563"/>
              </a:spcAft>
              <a:buFont typeface="Wingdings" pitchFamily="2" charset="2"/>
              <a:buChar char="ü"/>
            </a:pPr>
            <a:r>
              <a:rPr lang="ru-RU" sz="1200" b="1">
                <a:solidFill>
                  <a:srgbClr val="262626"/>
                </a:solidFill>
                <a:latin typeface="PT Astra Serif"/>
                <a:ea typeface="PT Astra Serif"/>
                <a:cs typeface="PT Astra Serif"/>
              </a:rPr>
              <a:t>Ведение  бухгалтерского учета не требуется </a:t>
            </a:r>
            <a:endParaRPr lang="ru-RU" b="1">
              <a:solidFill>
                <a:srgbClr val="262626"/>
              </a:solidFill>
              <a:latin typeface="PT Astra Serif"/>
              <a:ea typeface="PT Astra Serif"/>
              <a:cs typeface="PT Astra Serif"/>
            </a:endParaRPr>
          </a:p>
          <a:p>
            <a:pPr marL="217488" indent="-217488">
              <a:spcAft>
                <a:spcPts val="563"/>
              </a:spcAft>
              <a:buFont typeface="Wingdings" pitchFamily="2" charset="2"/>
              <a:buChar char="ü"/>
            </a:pPr>
            <a:r>
              <a:rPr lang="ru-RU" sz="1200" b="1">
                <a:solidFill>
                  <a:srgbClr val="262626"/>
                </a:solidFill>
                <a:latin typeface="PT Astra Serif"/>
                <a:ea typeface="PT Astra Serif"/>
                <a:cs typeface="PT Astra Serif"/>
              </a:rPr>
              <a:t>Работа без кассового  аппарата</a:t>
            </a:r>
            <a:endParaRPr lang="ru-RU" sz="1300" b="1">
              <a:solidFill>
                <a:srgbClr val="262626"/>
              </a:solidFill>
              <a:latin typeface="PT Astra Serif"/>
              <a:ea typeface="PT Astra Serif"/>
              <a:cs typeface="PT Astra Serif"/>
            </a:endParaRPr>
          </a:p>
        </p:txBody>
      </p:sp>
      <p:sp>
        <p:nvSpPr>
          <p:cNvPr id="1707749929" name="Shape"/>
          <p:cNvSpPr/>
          <p:nvPr/>
        </p:nvSpPr>
        <p:spPr bwMode="auto">
          <a:xfrm>
            <a:off x="4679950" y="1833563"/>
            <a:ext cx="4291013" cy="966787"/>
          </a:xfrm>
        </p:spPr>
        <p:txBody>
          <a:bodyPr>
            <a:spAutoFit/>
          </a:bodyPr>
          <a:lstStyle/>
          <a:p>
            <a:pPr marL="217488" indent="-217488">
              <a:spcAft>
                <a:spcPts val="563"/>
              </a:spcAft>
              <a:buFont typeface="Wingdings" pitchFamily="2" charset="2"/>
              <a:buChar char="ü"/>
            </a:pPr>
            <a:r>
              <a:rPr lang="ru-RU" sz="1200" b="1">
                <a:solidFill>
                  <a:srgbClr val="262626"/>
                </a:solidFill>
                <a:latin typeface="PT Astra Serif"/>
                <a:ea typeface="PT Astra Serif"/>
                <a:cs typeface="PT Astra Serif"/>
              </a:rPr>
              <a:t>Максимальный размер дохода -  2,4 млн. рублей</a:t>
            </a:r>
          </a:p>
          <a:p>
            <a:pPr marL="217488" indent="-217488">
              <a:spcAft>
                <a:spcPts val="563"/>
              </a:spcAft>
              <a:buFont typeface="Wingdings" pitchFamily="2" charset="2"/>
              <a:buChar char="ü"/>
            </a:pPr>
            <a:r>
              <a:rPr lang="ru-RU" sz="1200" b="1">
                <a:solidFill>
                  <a:srgbClr val="262626"/>
                </a:solidFill>
                <a:latin typeface="PT Astra Serif"/>
                <a:ea typeface="PT Astra Serif"/>
                <a:cs typeface="PT Astra Serif"/>
              </a:rPr>
              <a:t>Отчисления на пенсию производятся самостоятельно (при желании)</a:t>
            </a:r>
          </a:p>
          <a:p>
            <a:pPr marL="217488" indent="-217488">
              <a:spcAft>
                <a:spcPts val="563"/>
              </a:spcAft>
              <a:buFont typeface="Wingdings" pitchFamily="2" charset="2"/>
              <a:buChar char="ü"/>
            </a:pPr>
            <a:r>
              <a:rPr lang="ru-RU" sz="1200" b="1">
                <a:solidFill>
                  <a:srgbClr val="262626"/>
                </a:solidFill>
                <a:latin typeface="PT Astra Serif"/>
                <a:ea typeface="PT Astra Serif"/>
                <a:cs typeface="PT Astra Serif"/>
              </a:rPr>
              <a:t>Работа без наемных сотрудников </a:t>
            </a:r>
          </a:p>
        </p:txBody>
      </p:sp>
      <p:pic>
        <p:nvPicPr>
          <p:cNvPr id="13320" name="Shap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6213" y="2800350"/>
            <a:ext cx="2825750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ank 1">
        <a:dk1>
          <a:srgbClr val="44546A"/>
        </a:dk1>
        <a:lt1>
          <a:srgbClr val="FFFFFF"/>
        </a:lt1>
        <a:dk2>
          <a:srgbClr val="000000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AAAAA"/>
        </a:accent3>
        <a:accent4>
          <a:srgbClr val="DADADA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</Words>
  <Application>Р7-Офис/7.4.0.223</Application>
  <DocSecurity>0</DocSecurity>
  <PresentationFormat>Экран (16:9)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</vt:i4>
      </vt:variant>
    </vt:vector>
  </HeadingPairs>
  <TitlesOfParts>
    <vt:vector size="17" baseType="lpstr">
      <vt:lpstr>Arial</vt:lpstr>
      <vt:lpstr>Calibri</vt:lpstr>
      <vt:lpstr>PT Astra Serif</vt:lpstr>
      <vt:lpstr>Wingdings</vt:lpstr>
      <vt:lpstr>Blank</vt:lpstr>
      <vt:lpstr>Blank</vt:lpstr>
      <vt:lpstr>Blank</vt:lpstr>
      <vt:lpstr>Blank</vt:lpstr>
      <vt:lpstr>Blank</vt:lpstr>
      <vt:lpstr>Blank</vt:lpstr>
      <vt:lpstr>Blank</vt:lpstr>
      <vt:lpstr>Blank</vt:lpstr>
      <vt:lpstr>Blank</vt:lpstr>
      <vt:lpstr>Blank</vt:lpstr>
      <vt:lpstr>Blank</vt:lpstr>
      <vt:lpstr>Blank</vt:lpstr>
      <vt:lpstr>Слайд 1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chupina</dc:creator>
  <cp:keywords/>
  <dc:description/>
  <cp:lastModifiedBy>СВКазанцева</cp:lastModifiedBy>
  <cp:revision>2133</cp:revision>
  <dcterms:created xsi:type="dcterms:W3CDTF">2020-01-15T03:49:00Z</dcterms:created>
  <dcterms:modified xsi:type="dcterms:W3CDTF">2024-03-20T12:16:54Z</dcterms:modified>
  <cp:category/>
  <cp:contentStatus/>
  <dc:language/>
  <cp:version/>
</cp:coreProperties>
</file>