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Психологическая типология мотивации поведения несовершеннолетних потерпевших по половым преступлениям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00506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Семейкина Лариса Юрьевна</a:t>
            </a:r>
          </a:p>
          <a:p>
            <a:pPr algn="r"/>
            <a:r>
              <a:rPr lang="ru-RU" sz="1800" dirty="0" smtClean="0"/>
              <a:t>Заместитель директора </a:t>
            </a:r>
          </a:p>
          <a:p>
            <a:pPr algn="r"/>
            <a:r>
              <a:rPr lang="ru-RU" sz="1800" dirty="0" smtClean="0"/>
              <a:t>ГБУ ДО ПК ЦППМСС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79668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Мотивация избегания </a:t>
            </a:r>
            <a:r>
              <a:rPr lang="ru-RU" dirty="0" err="1" smtClean="0"/>
              <a:t>микросредовой</a:t>
            </a:r>
            <a:r>
              <a:rPr lang="ru-RU" dirty="0" smtClean="0"/>
              <a:t> изоляции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Несовершеннолетние среднего и старшего пубертатного возраста от 13 до 15 лет из разных слоев населения. </a:t>
            </a:r>
            <a:r>
              <a:rPr lang="ru-RU" dirty="0" err="1" smtClean="0"/>
              <a:t>Предкриминальная</a:t>
            </a:r>
            <a:r>
              <a:rPr lang="ru-RU" dirty="0" smtClean="0"/>
              <a:t> ситуация характеризуется конфликтностью межличностных отношений. Поведение пассивно-подчиняемое. Воспринимают сложившуюся ситуацию как безвыходную. Доминирует эмоция страха перед следующим эпизодом сексуального насилия при эмоциональной изоляции подростка. Контактируют крайне неохотно, отказываются давать показания.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593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Мотивация сохранения жизни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Различные социально-демографические данные. (это внезапные, неожиданные нападения). В </a:t>
            </a:r>
            <a:r>
              <a:rPr lang="ru-RU" dirty="0" err="1" smtClean="0"/>
              <a:t>предкриминальной</a:t>
            </a:r>
            <a:r>
              <a:rPr lang="ru-RU" dirty="0" smtClean="0"/>
              <a:t> ситуации поведение нейтральное. В криминальной ситуации ведут себя пассивно, подчиняются. Главная эмоция – страх. после насилия реагирование индивидуально. В зависимости от силы </a:t>
            </a:r>
            <a:r>
              <a:rPr lang="ru-RU" dirty="0" err="1" smtClean="0"/>
              <a:t>травмирования</a:t>
            </a:r>
            <a:r>
              <a:rPr lang="ru-RU" dirty="0" smtClean="0"/>
              <a:t> по-разному ведут себя непосредственно после травмы и в отсроченном периоде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458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почитать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Е.В. </a:t>
            </a:r>
            <a:r>
              <a:rPr lang="ru-RU" dirty="0" err="1" smtClean="0"/>
              <a:t>Васке</a:t>
            </a:r>
            <a:r>
              <a:rPr lang="ru-RU" dirty="0" smtClean="0"/>
              <a:t>. Психология допроса несовершеннолетних правонарушителей и жертв сексуального насилия (ЮРАЙТ, 2020)</a:t>
            </a:r>
          </a:p>
          <a:p>
            <a:r>
              <a:rPr lang="ru-RU" dirty="0" err="1" smtClean="0"/>
              <a:t>Шигашов</a:t>
            </a:r>
            <a:r>
              <a:rPr lang="ru-RU" dirty="0" smtClean="0"/>
              <a:t> Д.Ю. Реабилитация детей и подростков, пострадавших от сексуального насилия,СПб,2010</a:t>
            </a:r>
          </a:p>
          <a:p>
            <a:r>
              <a:rPr lang="ru-RU" dirty="0" smtClean="0"/>
              <a:t>Психологические аспекты оказания помощи детям, пострадавшим от КСЭД, Спб,2011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695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91264" cy="550547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Почему молчала так долго?</a:t>
            </a:r>
          </a:p>
          <a:p>
            <a:r>
              <a:rPr lang="ru-RU" dirty="0" smtClean="0"/>
              <a:t>Почему никому не рассказывала?</a:t>
            </a:r>
          </a:p>
          <a:p>
            <a:r>
              <a:rPr lang="ru-RU" dirty="0" smtClean="0"/>
              <a:t>Почему сейчас решила рассказать?</a:t>
            </a:r>
          </a:p>
          <a:p>
            <a:r>
              <a:rPr lang="ru-RU" dirty="0" smtClean="0"/>
              <a:t>Почему сейчас молчит и ничего не говорит?</a:t>
            </a:r>
          </a:p>
          <a:p>
            <a:r>
              <a:rPr lang="ru-RU" dirty="0" smtClean="0"/>
              <a:t>Почему не позвала на помощь?</a:t>
            </a:r>
          </a:p>
          <a:p>
            <a:r>
              <a:rPr lang="ru-RU" dirty="0" smtClean="0"/>
              <a:t>Почему не ушла/не убежала/не закричала и т.д.?</a:t>
            </a:r>
          </a:p>
          <a:p>
            <a:r>
              <a:rPr lang="ru-RU" dirty="0" smtClean="0"/>
              <a:t>Зачем пошла с ним/ </a:t>
            </a:r>
            <a:r>
              <a:rPr lang="ru-RU" dirty="0" smtClean="0"/>
              <a:t>с ними</a:t>
            </a:r>
            <a:r>
              <a:rPr lang="ru-RU" dirty="0" smtClean="0"/>
              <a:t>? Неужели не понятно, чего от тебя хотели?</a:t>
            </a:r>
          </a:p>
          <a:p>
            <a:r>
              <a:rPr lang="ru-RU" dirty="0" smtClean="0"/>
              <a:t>Она же сама провоцировала. </a:t>
            </a:r>
          </a:p>
          <a:p>
            <a:r>
              <a:rPr lang="ru-RU" dirty="0" smtClean="0"/>
              <a:t>Она же сама писала ему в </a:t>
            </a:r>
            <a:r>
              <a:rPr lang="ru-RU" dirty="0" err="1" smtClean="0"/>
              <a:t>соцсети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38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Жертва – преступник – криминальная ситуация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700808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Докриминальная</a:t>
            </a:r>
            <a:r>
              <a:rPr lang="ru-RU" dirty="0" smtClean="0"/>
              <a:t> ситуация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1700808"/>
            <a:ext cx="223224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Криминальная ситуация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1700808"/>
            <a:ext cx="23762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Посткриминальная</a:t>
            </a:r>
            <a:r>
              <a:rPr lang="ru-RU" dirty="0" smtClean="0"/>
              <a:t> ситуация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402492" y="4379305"/>
            <a:ext cx="2110082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Социальная ситуация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223280" y="4331236"/>
            <a:ext cx="2131398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Социальная роль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376318" y="3356992"/>
            <a:ext cx="1911854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Свойства личности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10444" y="2924944"/>
            <a:ext cx="67687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Виктимность</a:t>
            </a:r>
            <a:r>
              <a:rPr lang="ru-RU" dirty="0" smtClean="0"/>
              <a:t> /</a:t>
            </a:r>
            <a:r>
              <a:rPr lang="ru-RU" dirty="0" err="1" smtClean="0"/>
              <a:t>виктимное</a:t>
            </a:r>
            <a:r>
              <a:rPr lang="ru-RU" dirty="0" smtClean="0"/>
              <a:t> поведение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32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Провокация на близость, но не на изнасилование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830306"/>
            <a:ext cx="2520280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Провоцирующее поведение</a:t>
            </a:r>
          </a:p>
          <a:p>
            <a:pPr marL="342900" indent="-342900" algn="ctr">
              <a:buAutoNum type="arabicPeriod"/>
            </a:pPr>
            <a:endParaRPr lang="ru-RU" dirty="0"/>
          </a:p>
          <a:p>
            <a:pPr algn="ctr"/>
            <a:r>
              <a:rPr lang="ru-RU" dirty="0" smtClean="0"/>
              <a:t>Неосторожное поведение (не провоцируют, но есть объективные обстоятельства)</a:t>
            </a:r>
          </a:p>
          <a:p>
            <a:pPr marL="342900" indent="-342900" algn="ctr">
              <a:buAutoNum type="arabicPeriod"/>
            </a:pPr>
            <a:endParaRPr lang="ru-RU" dirty="0"/>
          </a:p>
          <a:p>
            <a:pPr algn="ctr"/>
            <a:r>
              <a:rPr lang="ru-RU" dirty="0" smtClean="0"/>
              <a:t>Нейтральное поведение  (45-60%)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1830306"/>
            <a:ext cx="3312368" cy="43924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Адекватное поведение (преступник из-за умелого поведения жертвы не может воплотить свой умысел)</a:t>
            </a:r>
          </a:p>
          <a:p>
            <a:pPr marL="342900" indent="-342900" algn="ctr">
              <a:buAutoNum type="arabicPeriod"/>
            </a:pPr>
            <a:endParaRPr lang="ru-RU" sz="1600" dirty="0"/>
          </a:p>
          <a:p>
            <a:pPr algn="ctr"/>
            <a:r>
              <a:rPr lang="ru-RU" sz="1600" dirty="0" smtClean="0"/>
              <a:t>Ошибочное (неумелое поведение жертвы не только не мешает преступнику, но и усиливает его агрессивное поведение)</a:t>
            </a:r>
          </a:p>
          <a:p>
            <a:pPr marL="342900" indent="-342900" algn="ctr">
              <a:buAutoNum type="arabicPeriod"/>
            </a:pPr>
            <a:endParaRPr lang="ru-RU" sz="1600" dirty="0"/>
          </a:p>
          <a:p>
            <a:pPr algn="ctr"/>
            <a:r>
              <a:rPr lang="ru-RU" sz="1600" dirty="0" smtClean="0"/>
              <a:t>Нейтральное (потерпевшие не могут повлиять на развитие ситуации)</a:t>
            </a:r>
          </a:p>
          <a:p>
            <a:pPr algn="ct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33147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Три типа </a:t>
            </a:r>
            <a:r>
              <a:rPr lang="ru-RU" sz="3200" dirty="0" err="1" smtClean="0"/>
              <a:t>виктимного</a:t>
            </a:r>
            <a:r>
              <a:rPr lang="ru-RU" sz="3200" dirty="0" smtClean="0"/>
              <a:t> поведения несовершеннолетних (по Морозовой Н.Б.)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Пассивно-подчиняемый (пассивно-оборонительный и пассивно-безучастный). Снижение двигательной активности при пассивном подчинении и выполнении всех требований посягателя (40%)</a:t>
            </a:r>
          </a:p>
          <a:p>
            <a:r>
              <a:rPr lang="ru-RU" dirty="0" err="1" smtClean="0"/>
              <a:t>Псевдопровоцирующий</a:t>
            </a:r>
            <a:r>
              <a:rPr lang="ru-RU" dirty="0" smtClean="0"/>
              <a:t>. Напоминает провоцирующий тип взрослого поведения. Повышение двигательной активности, стремление к взаимодействию, установление речевого контакта с преступником, кокетство, поощрение сексуальной активности , употребление алкоголя (25%)</a:t>
            </a:r>
          </a:p>
          <a:p>
            <a:r>
              <a:rPr lang="ru-RU" dirty="0" smtClean="0"/>
              <a:t>Неустойчивый (35%). Отсутствие четкой линии поведения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341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Мотивация сохранения тайны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Жертвы </a:t>
            </a:r>
            <a:r>
              <a:rPr lang="ru-RU" dirty="0" err="1" smtClean="0"/>
              <a:t>инцестуальной</a:t>
            </a:r>
            <a:r>
              <a:rPr lang="ru-RU" dirty="0" smtClean="0"/>
              <a:t> связи, большинство из которых малолетние дети (63%). </a:t>
            </a:r>
          </a:p>
          <a:p>
            <a:r>
              <a:rPr lang="ru-RU" dirty="0" smtClean="0"/>
              <a:t>При разовом насилии чувствуют доверие к потенциальному преступнику. Во время криминальной ситуации чувствуют растерянность. Поведение ведомое, зависимое. В </a:t>
            </a:r>
            <a:r>
              <a:rPr lang="ru-RU" dirty="0" err="1" smtClean="0"/>
              <a:t>посткриминальной</a:t>
            </a:r>
            <a:r>
              <a:rPr lang="ru-RU" dirty="0" smtClean="0"/>
              <a:t> ситуации скрывают событие при робких попытках намекнуть на происходящее. Они легко вступают в контакт, охотно дают показания.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6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Мотивация сохранения тайны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Подростки. При пролонгированном насилии эмоциональное реагирование по механизму «терпения». Они осознают внешнюю и внутреннюю и социальную составляющую событий. Скрывают происходящее от окружающих. На контакт идут крайне неохотно.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34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Мотивация эротической идентичности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Несовершеннолетние старшего пубертатного возраста 15-17 лет. </a:t>
            </a:r>
            <a:r>
              <a:rPr lang="ru-RU" dirty="0" err="1" smtClean="0"/>
              <a:t>Псевдопровоцирующий</a:t>
            </a:r>
            <a:r>
              <a:rPr lang="ru-RU" dirty="0" smtClean="0"/>
              <a:t> тип поведения. Воспринимают криминальную ситуацию как безвыходную. Происходит блокировка активности, проявляют зависимое поведение при понимании внешней, внутренней и социальной составляющей событий. Сообщают близким о случившемся. Контактируют неохотно, проявляют чувства смущения, поддаются влиянию взрослых.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296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Мотивация сохранения источника удовлетворения витальных потребностей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Социально и педагогически запущенные подростки младшего школьного и среднего возраста. Проявляют психологическую готовность к вынужденному вступлению в сексуальные отношения. Послушно-пассивный тип поведения при осознании внешней и внутренней стороны происходящего. Контактируют неохотно, проявляют смущение. При этом дают подробные последовательные показания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5282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596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Психологическая типология мотивации поведения несовершеннолетних потерпевших по половым преступлениям </vt:lpstr>
      <vt:lpstr>Презентация PowerPoint</vt:lpstr>
      <vt:lpstr>Жертва – преступник – криминальная ситуация </vt:lpstr>
      <vt:lpstr>Провокация на близость, но не на изнасилование </vt:lpstr>
      <vt:lpstr>Три типа виктимного поведения несовершеннолетних (по Морозовой Н.Б.)</vt:lpstr>
      <vt:lpstr>Мотивация сохранения тайны</vt:lpstr>
      <vt:lpstr>Мотивация сохранения тайны</vt:lpstr>
      <vt:lpstr>Мотивация эротической идентичности</vt:lpstr>
      <vt:lpstr>Мотивация сохранения источника удовлетворения витальных потребностей</vt:lpstr>
      <vt:lpstr>Мотивация избегания микросредовой изоляции</vt:lpstr>
      <vt:lpstr>Мотивация сохранения жизни </vt:lpstr>
      <vt:lpstr>Что почитать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типология мотивации поведения несовершеннолетних потерпевших по половым преступлениям </dc:title>
  <dc:creator>admin</dc:creator>
  <cp:lastModifiedBy>user</cp:lastModifiedBy>
  <cp:revision>10</cp:revision>
  <dcterms:created xsi:type="dcterms:W3CDTF">2021-10-11T03:33:57Z</dcterms:created>
  <dcterms:modified xsi:type="dcterms:W3CDTF">2021-10-11T19:07:36Z</dcterms:modified>
</cp:coreProperties>
</file>